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939" r:id="rId2"/>
    <p:sldId id="257" r:id="rId3"/>
    <p:sldId id="259" r:id="rId4"/>
    <p:sldId id="961" r:id="rId5"/>
    <p:sldId id="962" r:id="rId6"/>
    <p:sldId id="963" r:id="rId7"/>
    <p:sldId id="964" r:id="rId8"/>
    <p:sldId id="1044" r:id="rId9"/>
    <p:sldId id="262" r:id="rId10"/>
  </p:sldIdLst>
  <p:sldSz cx="9144000" cy="5143500" type="screen16x9"/>
  <p:notesSz cx="6858000" cy="9144000"/>
  <p:embeddedFontLst>
    <p:embeddedFont>
      <p:font typeface="Arial Narrow" panose="020B0606020202030204" pitchFamily="34" charset="0"/>
      <p:regular r:id="rId12"/>
      <p:bold r:id="rId13"/>
      <p:italic r:id="rId14"/>
      <p:boldItalic r:id="rId15"/>
    </p:embeddedFont>
    <p:embeddedFont>
      <p:font typeface="Calibri" panose="020F0502020204030204" pitchFamily="34" charset="0"/>
      <p:regular r:id="rId16"/>
      <p:bold r:id="rId17"/>
      <p:italic r:id="rId18"/>
      <p:boldItalic r:id="rId19"/>
    </p:embeddedFont>
    <p:embeddedFont>
      <p:font typeface="EB Garamond" panose="00000500000000000000" pitchFamily="2" charset="0"/>
      <p:regular r:id="rId20"/>
      <p:bold r:id="rId21"/>
      <p:italic r:id="rId22"/>
      <p:boldItalic r:id="rId23"/>
    </p:embeddedFont>
    <p:embeddedFont>
      <p:font typeface="EB Garamond Medium" panose="00000600000000000000" pitchFamily="2" charset="0"/>
      <p:regular r:id="rId24"/>
      <p:bold r:id="rId25"/>
      <p:italic r:id="rId26"/>
      <p:boldItalic r:id="rId27"/>
    </p:embeddedFont>
    <p:embeddedFont>
      <p:font typeface="Noto Sans Symbols" panose="020B0604020202020204" charset="0"/>
      <p:regular r:id="rId28"/>
      <p:bold r:id="rId29"/>
      <p:italic r:id="rId30"/>
      <p:boldItalic r:id="rId31"/>
    </p:embeddedFont>
    <p:embeddedFont>
      <p:font typeface="Public Sans"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26" y="-26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theme" Target="theme/theme1.xml"/><Relationship Id="rId21" Type="http://schemas.openxmlformats.org/officeDocument/2006/relationships/font" Target="fonts/font10.fntdata"/><Relationship Id="rId34" Type="http://schemas.openxmlformats.org/officeDocument/2006/relationships/font" Target="fonts/font23.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Section header" userDrawn="1">
  <p:cSld name="1_Section header">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699305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8" r:id="rId68"/>
    <p:sldLayoutId id="2147483719" r:id="rId69"/>
    <p:sldLayoutId id="2147483720" r:id="rId70"/>
    <p:sldLayoutId id="2147483721" r:id="rId71"/>
    <p:sldLayoutId id="2147483722" r:id="rId72"/>
    <p:sldLayoutId id="2147483723" r:id="rId73"/>
    <p:sldLayoutId id="2147483724" r:id="rId74"/>
    <p:sldLayoutId id="2147483725" r:id="rId75"/>
    <p:sldLayoutId id="2147483726" r:id="rId76"/>
    <p:sldLayoutId id="2147483727" r:id="rId77"/>
    <p:sldLayoutId id="2147483728" r:id="rId78"/>
    <p:sldLayoutId id="2147483729" r:id="rId79"/>
    <p:sldLayoutId id="2147483730" r:id="rId80"/>
    <p:sldLayoutId id="2147483731" r:id="rId81"/>
    <p:sldLayoutId id="2147483732" r:id="rId82"/>
    <p:sldLayoutId id="2147483733" r:id="rId83"/>
    <p:sldLayoutId id="2147483734" r:id="rId84"/>
    <p:sldLayoutId id="2147483735" r:id="rId85"/>
    <p:sldLayoutId id="2147483736" r:id="rId86"/>
    <p:sldLayoutId id="2147483737" r:id="rId87"/>
    <p:sldLayoutId id="2147483738" r:id="rId88"/>
    <p:sldLayoutId id="2147483739" r:id="rId89"/>
    <p:sldLayoutId id="2147483740" r:id="rId90"/>
    <p:sldLayoutId id="2147483741" r:id="rId91"/>
    <p:sldLayoutId id="2147483742" r:id="rId92"/>
    <p:sldLayoutId id="2147483743" r:id="rId93"/>
    <p:sldLayoutId id="2147483744" r:id="rId94"/>
    <p:sldLayoutId id="2147483745" r:id="rId95"/>
    <p:sldLayoutId id="2147483746" r:id="rId96"/>
    <p:sldLayoutId id="2147483747" r:id="rId97"/>
    <p:sldLayoutId id="2147483748" r:id="rId98"/>
    <p:sldLayoutId id="2147483749" r:id="rId99"/>
    <p:sldLayoutId id="2147483750" r:id="rId100"/>
    <p:sldLayoutId id="2147483751" r:id="rId101"/>
    <p:sldLayoutId id="2147483752" r:id="rId102"/>
    <p:sldLayoutId id="2147483753" r:id="rId103"/>
    <p:sldLayoutId id="2147483754" r:id="rId104"/>
    <p:sldLayoutId id="2147483755" r:id="rId105"/>
    <p:sldLayoutId id="2147483756" r:id="rId106"/>
    <p:sldLayoutId id="2147483757" r:id="rId107"/>
    <p:sldLayoutId id="2147483758" r:id="rId108"/>
    <p:sldLayoutId id="2147483759" r:id="rId109"/>
    <p:sldLayoutId id="2147483760" r:id="rId110"/>
    <p:sldLayoutId id="2147483761" r:id="rId111"/>
    <p:sldLayoutId id="2147483762" r:id="rId112"/>
    <p:sldLayoutId id="2147483763" r:id="rId113"/>
    <p:sldLayoutId id="2147483764" r:id="rId114"/>
    <p:sldLayoutId id="2147483765" r:id="rId115"/>
    <p:sldLayoutId id="2147483766"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61255" y="2070538"/>
            <a:ext cx="3689422" cy="1928024"/>
          </a:xfrm>
        </p:spPr>
        <p:txBody>
          <a:bodyPr/>
          <a:lstStyle/>
          <a:p>
            <a:pPr algn="ctr"/>
            <a:r>
              <a:rPr lang="en-US" dirty="0"/>
              <a:t>Stock Inventory      Application</a:t>
            </a:r>
          </a:p>
          <a:p>
            <a:r>
              <a:rPr lang="en-US" dirty="0"/>
              <a:t>  </a:t>
            </a:r>
            <a:endParaRPr lang="en-US" sz="1400" dirty="0"/>
          </a:p>
        </p:txBody>
      </p:sp>
    </p:spTree>
    <p:extLst>
      <p:ext uri="{BB962C8B-B14F-4D97-AF65-F5344CB8AC3E}">
        <p14:creationId xmlns:p14="http://schemas.microsoft.com/office/powerpoint/2010/main" val="204096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2205825"/>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Your Project Introduction</a:t>
            </a:r>
            <a:endParaRPr>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43862" y="-203936"/>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834206244"/>
              </p:ext>
            </p:extLst>
          </p:nvPr>
        </p:nvGraphicFramePr>
        <p:xfrm>
          <a:off x="228747" y="1673296"/>
          <a:ext cx="4142529" cy="2438280"/>
        </p:xfrm>
        <a:graphic>
          <a:graphicData uri="http://schemas.openxmlformats.org/drawingml/2006/table">
            <a:tbl>
              <a:tblPr>
                <a:noFill/>
                <a:tableStyleId>{11988E83-D4C4-4DDE-B1E8-2A12097C507F}</a:tableStyleId>
              </a:tblPr>
              <a:tblGrid>
                <a:gridCol w="1713812">
                  <a:extLst>
                    <a:ext uri="{9D8B030D-6E8A-4147-A177-3AD203B41FA5}">
                      <a16:colId xmlns:a16="http://schemas.microsoft.com/office/drawing/2014/main" val="20000"/>
                    </a:ext>
                  </a:extLst>
                </a:gridCol>
                <a:gridCol w="1717336">
                  <a:extLst>
                    <a:ext uri="{9D8B030D-6E8A-4147-A177-3AD203B41FA5}">
                      <a16:colId xmlns:a16="http://schemas.microsoft.com/office/drawing/2014/main" val="20001"/>
                    </a:ext>
                  </a:extLst>
                </a:gridCol>
                <a:gridCol w="711381">
                  <a:extLst>
                    <a:ext uri="{9D8B030D-6E8A-4147-A177-3AD203B41FA5}">
                      <a16:colId xmlns:a16="http://schemas.microsoft.com/office/drawing/2014/main" val="20002"/>
                    </a:ext>
                  </a:extLst>
                </a:gridCol>
              </a:tblGrid>
              <a:tr h="349016">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49016">
                <a:tc>
                  <a:txBody>
                    <a:bodyPr/>
                    <a:lstStyle/>
                    <a:p>
                      <a:pPr marL="0" lvl="0" indent="0" algn="l" rtl="0">
                        <a:spcBef>
                          <a:spcPts val="0"/>
                        </a:spcBef>
                        <a:spcAft>
                          <a:spcPts val="0"/>
                        </a:spcAft>
                        <a:buNone/>
                      </a:pPr>
                      <a:r>
                        <a:rPr lang="en-IN" dirty="0">
                          <a:solidFill>
                            <a:schemeClr val="bg1"/>
                          </a:solidFill>
                        </a:rPr>
                        <a:t>2113a5064</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err="1">
                          <a:solidFill>
                            <a:schemeClr val="bg1"/>
                          </a:solidFill>
                        </a:rPr>
                        <a:t>Jahnavi</a:t>
                      </a:r>
                      <a:r>
                        <a:rPr lang="en-IN" baseline="0" dirty="0">
                          <a:solidFill>
                            <a:schemeClr val="bg1"/>
                          </a:solidFill>
                        </a:rPr>
                        <a:t> E</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A50</a:t>
                      </a:r>
                      <a:endParaRPr dirty="0">
                        <a:solidFill>
                          <a:schemeClr val="bg1"/>
                        </a:solidFill>
                      </a:endParaRPr>
                    </a:p>
                  </a:txBody>
                  <a:tcPr marL="91425" marR="91425" marT="91425" marB="91425"/>
                </a:tc>
                <a:extLst>
                  <a:ext uri="{0D108BD9-81ED-4DB2-BD59-A6C34878D82A}">
                    <a16:rowId xmlns:a16="http://schemas.microsoft.com/office/drawing/2014/main" val="10001"/>
                  </a:ext>
                </a:extLst>
              </a:tr>
              <a:tr h="349016">
                <a:tc>
                  <a:txBody>
                    <a:bodyPr/>
                    <a:lstStyle/>
                    <a:p>
                      <a:pPr marL="0" lvl="0" indent="0" algn="l" rtl="0">
                        <a:spcBef>
                          <a:spcPts val="0"/>
                        </a:spcBef>
                        <a:spcAft>
                          <a:spcPts val="0"/>
                        </a:spcAft>
                        <a:buNone/>
                      </a:pPr>
                      <a:r>
                        <a:rPr lang="en-IN" dirty="0">
                          <a:solidFill>
                            <a:schemeClr val="bg1"/>
                          </a:solidFill>
                        </a:rPr>
                        <a:t>2113a5060</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Harish</a:t>
                      </a:r>
                      <a:r>
                        <a:rPr lang="en-IN" baseline="0" dirty="0">
                          <a:solidFill>
                            <a:schemeClr val="bg1"/>
                          </a:solidFill>
                        </a:rPr>
                        <a:t> L D</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A50</a:t>
                      </a:r>
                      <a:endParaRPr dirty="0">
                        <a:solidFill>
                          <a:schemeClr val="bg1"/>
                        </a:solidFill>
                      </a:endParaRPr>
                    </a:p>
                  </a:txBody>
                  <a:tcPr marL="91425" marR="91425" marT="91425" marB="91425"/>
                </a:tc>
                <a:extLst>
                  <a:ext uri="{0D108BD9-81ED-4DB2-BD59-A6C34878D82A}">
                    <a16:rowId xmlns:a16="http://schemas.microsoft.com/office/drawing/2014/main" val="10002"/>
                  </a:ext>
                </a:extLst>
              </a:tr>
              <a:tr h="1100801">
                <a:tc>
                  <a:txBody>
                    <a:bodyPr/>
                    <a:lstStyle/>
                    <a:p>
                      <a:pPr marL="0" lvl="0" indent="0" algn="l" rtl="0">
                        <a:spcBef>
                          <a:spcPts val="0"/>
                        </a:spcBef>
                        <a:spcAft>
                          <a:spcPts val="0"/>
                        </a:spcAft>
                        <a:buNone/>
                      </a:pPr>
                      <a:r>
                        <a:rPr lang="en-IN" dirty="0">
                          <a:solidFill>
                            <a:schemeClr val="bg1"/>
                          </a:solidFill>
                        </a:rPr>
                        <a:t>2113a5074</a:t>
                      </a:r>
                    </a:p>
                    <a:p>
                      <a:pPr marL="0" lvl="0" indent="0" algn="l" rtl="0">
                        <a:spcBef>
                          <a:spcPts val="0"/>
                        </a:spcBef>
                        <a:spcAft>
                          <a:spcPts val="0"/>
                        </a:spcAft>
                        <a:buNone/>
                      </a:pPr>
                      <a:r>
                        <a:rPr lang="en-IN" dirty="0">
                          <a:solidFill>
                            <a:schemeClr val="bg1"/>
                          </a:solidFill>
                        </a:rPr>
                        <a:t> </a:t>
                      </a:r>
                    </a:p>
                    <a:p>
                      <a:pPr marL="0" lvl="0" indent="0" algn="l" rtl="0">
                        <a:spcBef>
                          <a:spcPts val="0"/>
                        </a:spcBef>
                        <a:spcAft>
                          <a:spcPts val="0"/>
                        </a:spcAft>
                        <a:buNone/>
                      </a:pPr>
                      <a:r>
                        <a:rPr lang="en-IN" dirty="0">
                          <a:solidFill>
                            <a:schemeClr val="bg1"/>
                          </a:solidFill>
                        </a:rPr>
                        <a:t>2113a5052</a:t>
                      </a:r>
                    </a:p>
                    <a:p>
                      <a:pPr marL="0" lvl="0" indent="0" algn="l" rtl="0">
                        <a:spcBef>
                          <a:spcPts val="0"/>
                        </a:spcBef>
                        <a:spcAft>
                          <a:spcPts val="0"/>
                        </a:spcAft>
                        <a:buNone/>
                      </a:pPr>
                      <a:r>
                        <a:rPr lang="en-IN" dirty="0">
                          <a:solidFill>
                            <a:schemeClr val="bg1"/>
                          </a:solidFill>
                        </a:rPr>
                        <a:t> </a:t>
                      </a:r>
                    </a:p>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err="1">
                          <a:solidFill>
                            <a:schemeClr val="bg1"/>
                          </a:solidFill>
                        </a:rPr>
                        <a:t>Kavipriya</a:t>
                      </a:r>
                      <a:r>
                        <a:rPr lang="en-IN" dirty="0">
                          <a:solidFill>
                            <a:schemeClr val="bg1"/>
                          </a:solidFill>
                        </a:rPr>
                        <a:t> R</a:t>
                      </a:r>
                    </a:p>
                    <a:p>
                      <a:pPr marL="0" lvl="0" indent="0" algn="l" rtl="0">
                        <a:spcBef>
                          <a:spcPts val="0"/>
                        </a:spcBef>
                        <a:spcAft>
                          <a:spcPts val="0"/>
                        </a:spcAft>
                        <a:buNone/>
                      </a:pPr>
                      <a:endParaRPr lang="en-IN" dirty="0">
                        <a:solidFill>
                          <a:schemeClr val="bg1"/>
                        </a:solidFill>
                      </a:endParaRPr>
                    </a:p>
                    <a:p>
                      <a:pPr marL="0" lvl="0" indent="0" algn="l" rtl="0">
                        <a:spcBef>
                          <a:spcPts val="0"/>
                        </a:spcBef>
                        <a:spcAft>
                          <a:spcPts val="0"/>
                        </a:spcAft>
                        <a:buNone/>
                      </a:pPr>
                      <a:r>
                        <a:rPr lang="en-IN" dirty="0" err="1">
                          <a:solidFill>
                            <a:schemeClr val="bg1"/>
                          </a:solidFill>
                        </a:rPr>
                        <a:t>Gayathripriya</a:t>
                      </a:r>
                      <a:r>
                        <a:rPr lang="en-IN" dirty="0">
                          <a:solidFill>
                            <a:schemeClr val="bg1"/>
                          </a:solidFill>
                        </a:rPr>
                        <a:t> P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A50</a:t>
                      </a:r>
                    </a:p>
                    <a:p>
                      <a:pPr marL="0" lvl="0" indent="0" algn="l" rtl="0">
                        <a:spcBef>
                          <a:spcPts val="0"/>
                        </a:spcBef>
                        <a:spcAft>
                          <a:spcPts val="0"/>
                        </a:spcAft>
                        <a:buNone/>
                      </a:pPr>
                      <a:endParaRPr lang="en-IN" dirty="0">
                        <a:solidFill>
                          <a:schemeClr val="bg1"/>
                        </a:solidFill>
                      </a:endParaRPr>
                    </a:p>
                    <a:p>
                      <a:pPr marL="0" lvl="0" indent="0" algn="l" rtl="0">
                        <a:spcBef>
                          <a:spcPts val="0"/>
                        </a:spcBef>
                        <a:spcAft>
                          <a:spcPts val="0"/>
                        </a:spcAft>
                        <a:buNone/>
                      </a:pPr>
                      <a:r>
                        <a:rPr lang="en-IN" dirty="0">
                          <a:solidFill>
                            <a:schemeClr val="bg1"/>
                          </a:solidFill>
                        </a:rPr>
                        <a:t>A50</a:t>
                      </a:r>
                      <a:endParaRPr dirty="0">
                        <a:solidFill>
                          <a:schemeClr val="bg1"/>
                        </a:solidFill>
                      </a:endParaRPr>
                    </a:p>
                  </a:txBody>
                  <a:tcPr marL="91425" marR="91425" marT="91425" marB="91425"/>
                </a:tc>
                <a:extLst>
                  <a:ext uri="{0D108BD9-81ED-4DB2-BD59-A6C34878D82A}">
                    <a16:rowId xmlns:a16="http://schemas.microsoft.com/office/drawing/2014/main" val="10003"/>
                  </a:ext>
                </a:extLst>
              </a:tr>
            </a:tbl>
          </a:graphicData>
        </a:graphic>
      </p:graphicFrame>
      <p:cxnSp>
        <p:nvCxnSpPr>
          <p:cNvPr id="3" name="Straight Connector 2">
            <a:extLst>
              <a:ext uri="{FF2B5EF4-FFF2-40B4-BE49-F238E27FC236}">
                <a16:creationId xmlns:a16="http://schemas.microsoft.com/office/drawing/2014/main" id="{65E73287-84C7-A803-3092-C785DE4E39EF}"/>
              </a:ext>
            </a:extLst>
          </p:cNvPr>
          <p:cNvCxnSpPr/>
          <p:nvPr/>
        </p:nvCxnSpPr>
        <p:spPr>
          <a:xfrm>
            <a:off x="228748" y="3352800"/>
            <a:ext cx="4142529"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a:ea typeface="EB Garamond"/>
                <a:cs typeface="EB Garamond"/>
                <a:sym typeface="EB Garamond"/>
              </a:rPr>
              <a:t>Summary of your task</a:t>
            </a:r>
            <a:endParaRPr sz="1800" b="1">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7A062B5A-FC32-5F49-5B31-315A2AAD03D2}"/>
              </a:ext>
            </a:extLst>
          </p:cNvPr>
          <p:cNvSpPr txBox="1"/>
          <p:nvPr/>
        </p:nvSpPr>
        <p:spPr>
          <a:xfrm>
            <a:off x="635431" y="844658"/>
            <a:ext cx="6927742" cy="1600438"/>
          </a:xfrm>
          <a:prstGeom prst="rect">
            <a:avLst/>
          </a:prstGeom>
          <a:noFill/>
        </p:spPr>
        <p:txBody>
          <a:bodyPr wrap="square" rtlCol="0">
            <a:spAutoFit/>
          </a:bodyPr>
          <a:lstStyle/>
          <a:p>
            <a:r>
              <a:rPr lang="en-IN" dirty="0">
                <a:latin typeface="Arial Narrow" panose="020B0606020202030204" pitchFamily="34" charset="0"/>
              </a:rPr>
              <a:t>Step 1: Stock Inventory application is build to track the </a:t>
            </a:r>
            <a:r>
              <a:rPr lang="en-IN" dirty="0" err="1">
                <a:latin typeface="Arial Narrow" panose="020B0606020202030204" pitchFamily="34" charset="0"/>
              </a:rPr>
              <a:t>acquisition,storage</a:t>
            </a:r>
            <a:r>
              <a:rPr lang="en-IN" dirty="0">
                <a:latin typeface="Arial Narrow" panose="020B0606020202030204" pitchFamily="34" charset="0"/>
              </a:rPr>
              <a:t> and sales of your products at every stage to ensure product availability and optimize production costs.</a:t>
            </a:r>
            <a:r>
              <a:rPr lang="en-IN" dirty="0"/>
              <a:t> </a:t>
            </a:r>
            <a:endParaRPr lang="en-IN" dirty="0">
              <a:latin typeface="Arial Narrow" panose="020B0606020202030204" pitchFamily="34" charset="0"/>
            </a:endParaRPr>
          </a:p>
          <a:p>
            <a:r>
              <a:rPr lang="en-IN" dirty="0">
                <a:latin typeface="Arial Narrow" panose="020B0606020202030204" pitchFamily="34" charset="0"/>
              </a:rPr>
              <a:t>Step 2:Initiated git hub repository and file of detailed </a:t>
            </a:r>
            <a:r>
              <a:rPr lang="en-IN" dirty="0" err="1">
                <a:latin typeface="Arial Narrow" panose="020B0606020202030204" pitchFamily="34" charset="0"/>
              </a:rPr>
              <a:t>srs</a:t>
            </a:r>
            <a:r>
              <a:rPr lang="en-IN" dirty="0">
                <a:latin typeface="Arial Narrow" panose="020B0606020202030204" pitchFamily="34" charset="0"/>
              </a:rPr>
              <a:t> is added to the </a:t>
            </a:r>
            <a:r>
              <a:rPr lang="en-IN" dirty="0" err="1">
                <a:latin typeface="Arial Narrow" panose="020B0606020202030204" pitchFamily="34" charset="0"/>
              </a:rPr>
              <a:t>github</a:t>
            </a:r>
            <a:endParaRPr lang="en-IN" dirty="0">
              <a:latin typeface="Arial Narrow" panose="020B0606020202030204" pitchFamily="34" charset="0"/>
            </a:endParaRPr>
          </a:p>
          <a:p>
            <a:r>
              <a:rPr lang="en-IN" dirty="0">
                <a:latin typeface="Arial Narrow" panose="020B0606020202030204" pitchFamily="34" charset="0"/>
              </a:rPr>
              <a:t>Step 3: File is added via the command terminal to the git hub</a:t>
            </a:r>
          </a:p>
          <a:p>
            <a:endParaRPr lang="en-IN" dirty="0">
              <a:latin typeface="Arial Narrow" panose="020B0606020202030204" pitchFamily="34" charset="0"/>
            </a:endParaRPr>
          </a:p>
          <a:p>
            <a:endParaRPr lang="en-IN" dirty="0">
              <a:latin typeface="Arial Narrow" panose="020B0606020202030204" pitchFamily="34" charset="0"/>
            </a:endParaRPr>
          </a:p>
          <a:p>
            <a:endParaRPr lang="en-IN" dirty="0">
              <a:latin typeface="Arial Narrow" panose="020B0606020202030204" pitchFamily="34" charset="0"/>
            </a:endParaRPr>
          </a:p>
        </p:txBody>
      </p:sp>
      <p:sp>
        <p:nvSpPr>
          <p:cNvPr id="3" name="TextBox 2">
            <a:extLst>
              <a:ext uri="{FF2B5EF4-FFF2-40B4-BE49-F238E27FC236}">
                <a16:creationId xmlns:a16="http://schemas.microsoft.com/office/drawing/2014/main" id="{4F1A7B66-7A34-D7A9-A425-A6DD4338C0CF}"/>
              </a:ext>
            </a:extLst>
          </p:cNvPr>
          <p:cNvSpPr txBox="1"/>
          <p:nvPr/>
        </p:nvSpPr>
        <p:spPr>
          <a:xfrm>
            <a:off x="705173" y="3549112"/>
            <a:ext cx="7090474" cy="523220"/>
          </a:xfrm>
          <a:prstGeom prst="rect">
            <a:avLst/>
          </a:prstGeom>
          <a:noFill/>
        </p:spPr>
        <p:txBody>
          <a:bodyPr wrap="square" rtlCol="0">
            <a:spAutoFit/>
          </a:bodyPr>
          <a:lstStyle/>
          <a:p>
            <a:r>
              <a:rPr lang="en-IN" dirty="0">
                <a:latin typeface="Arial Narrow" panose="020B0606020202030204" pitchFamily="34" charset="0"/>
              </a:rPr>
              <a:t> The software requirement specification description for the application is created and uploaded in the git hub repository.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0A3DE1D-BDC2-47EC-368C-355C51ECB5B6}"/>
              </a:ext>
            </a:extLst>
          </p:cNvPr>
          <p:cNvSpPr>
            <a:spLocks noGrp="1"/>
          </p:cNvSpPr>
          <p:nvPr>
            <p:ph type="body" sz="quarter" idx="4294967295"/>
          </p:nvPr>
        </p:nvSpPr>
        <p:spPr>
          <a:xfrm>
            <a:off x="481869" y="506989"/>
            <a:ext cx="6891946" cy="3925526"/>
          </a:xfrm>
          <a:prstGeom prst="rect">
            <a:avLst/>
          </a:prstGeom>
        </p:spPr>
        <p:txBody>
          <a:bodyPr/>
          <a:lstStyle/>
          <a:p>
            <a:r>
              <a:rPr lang="en-US" sz="1200" dirty="0"/>
              <a:t>Software specification requirements </a:t>
            </a:r>
          </a:p>
          <a:p>
            <a:r>
              <a:rPr lang="en-IN" sz="1200" dirty="0">
                <a:solidFill>
                  <a:schemeClr val="bg1"/>
                </a:solidFill>
              </a:rPr>
              <a:t>E –commerce website</a:t>
            </a:r>
          </a:p>
          <a:p>
            <a:r>
              <a:rPr lang="en-IN" sz="1200" dirty="0">
                <a:solidFill>
                  <a:schemeClr val="bg1"/>
                </a:solidFill>
              </a:rPr>
              <a:t> grocery w</a:t>
            </a:r>
            <a:endParaRPr lang="en-US" sz="1200" dirty="0"/>
          </a:p>
          <a:p>
            <a:r>
              <a:rPr lang="en-US" sz="1200" dirty="0"/>
              <a:t>SRS for Stock Inventory Application</a:t>
            </a:r>
          </a:p>
          <a:p>
            <a:r>
              <a:rPr lang="en-US" sz="1200" dirty="0"/>
              <a:t>1.Introduction</a:t>
            </a:r>
          </a:p>
          <a:p>
            <a:r>
              <a:rPr lang="en-IN" sz="1200" dirty="0"/>
              <a:t>This software will provide a graphical environment in which the users of the system will be able </a:t>
            </a:r>
          </a:p>
          <a:p>
            <a:r>
              <a:rPr lang="en-IN" sz="1200" dirty="0"/>
              <a:t>to perform various operations that are associated with storing , updating and retrieving Product information.</a:t>
            </a:r>
          </a:p>
          <a:p>
            <a:endParaRPr lang="en-US" sz="1200" dirty="0"/>
          </a:p>
          <a:p>
            <a:r>
              <a:rPr lang="en-US" sz="1200" dirty="0"/>
              <a:t>1.1 Scope</a:t>
            </a:r>
          </a:p>
          <a:p>
            <a:r>
              <a:rPr lang="en-IN" sz="1200" dirty="0"/>
              <a:t>This system will capture information about customer’s personal details products and their quantities. Storing updating and retrieving in a fast and accurate way. </a:t>
            </a:r>
          </a:p>
          <a:p>
            <a:r>
              <a:rPr lang="en-US" sz="1200" dirty="0"/>
              <a:t>.</a:t>
            </a:r>
          </a:p>
          <a:p>
            <a:r>
              <a:rPr lang="en-US" sz="1200" dirty="0"/>
              <a:t>1.2Purpose</a:t>
            </a:r>
          </a:p>
          <a:p>
            <a:r>
              <a:rPr lang="en-IN" sz="1200" dirty="0"/>
              <a:t>The purpose this document is to present a detailed description of the Inventory </a:t>
            </a:r>
          </a:p>
          <a:p>
            <a:r>
              <a:rPr lang="en-IN" sz="1200" dirty="0"/>
              <a:t>Management </a:t>
            </a:r>
            <a:r>
              <a:rPr lang="en-IN" sz="1200" dirty="0" err="1"/>
              <a:t>System.The</a:t>
            </a:r>
            <a:r>
              <a:rPr lang="en-IN" sz="1200" dirty="0"/>
              <a:t> project details include stock </a:t>
            </a:r>
            <a:r>
              <a:rPr lang="en-IN" sz="1200" dirty="0" err="1"/>
              <a:t>information,managing</a:t>
            </a:r>
            <a:r>
              <a:rPr lang="en-IN" sz="1200" dirty="0"/>
              <a:t> stock and</a:t>
            </a:r>
          </a:p>
          <a:p>
            <a:r>
              <a:rPr lang="en-IN" sz="1200" dirty="0"/>
              <a:t>Ordering stock and review the stock.</a:t>
            </a:r>
          </a:p>
          <a:p>
            <a:endParaRPr lang="en-US" sz="1200" dirty="0"/>
          </a:p>
          <a:p>
            <a:endParaRPr lang="en-US" sz="1200" dirty="0"/>
          </a:p>
        </p:txBody>
      </p:sp>
      <p:sp>
        <p:nvSpPr>
          <p:cNvPr id="11" name="Text Placeholder 2">
            <a:extLst>
              <a:ext uri="{FF2B5EF4-FFF2-40B4-BE49-F238E27FC236}">
                <a16:creationId xmlns:a16="http://schemas.microsoft.com/office/drawing/2014/main" id="{116B08D3-3ED7-95ED-FA70-707C714483F3}"/>
              </a:ext>
            </a:extLst>
          </p:cNvPr>
          <p:cNvSpPr txBox="1">
            <a:spLocks/>
          </p:cNvSpPr>
          <p:nvPr/>
        </p:nvSpPr>
        <p:spPr>
          <a:xfrm>
            <a:off x="489450" y="127194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b="0" dirty="0">
              <a:solidFill>
                <a:schemeClr val="tx1"/>
              </a:solidFill>
            </a:endParaRPr>
          </a:p>
        </p:txBody>
      </p:sp>
    </p:spTree>
    <p:extLst>
      <p:ext uri="{BB962C8B-B14F-4D97-AF65-F5344CB8AC3E}">
        <p14:creationId xmlns:p14="http://schemas.microsoft.com/office/powerpoint/2010/main" val="1019072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0A3DE1D-BDC2-47EC-368C-355C51ECB5B6}"/>
              </a:ext>
            </a:extLst>
          </p:cNvPr>
          <p:cNvSpPr>
            <a:spLocks noGrp="1"/>
          </p:cNvSpPr>
          <p:nvPr>
            <p:ph type="body" sz="quarter" idx="4294967295"/>
          </p:nvPr>
        </p:nvSpPr>
        <p:spPr>
          <a:xfrm>
            <a:off x="683347" y="359755"/>
            <a:ext cx="6891946" cy="3925526"/>
          </a:xfrm>
          <a:prstGeom prst="rect">
            <a:avLst/>
          </a:prstGeom>
        </p:spPr>
        <p:txBody>
          <a:bodyPr/>
          <a:lstStyle/>
          <a:p>
            <a:r>
              <a:rPr lang="en-US" sz="1200" dirty="0"/>
              <a:t>2.Definition</a:t>
            </a:r>
          </a:p>
          <a:p>
            <a:endParaRPr lang="en-US" sz="1200" dirty="0"/>
          </a:p>
          <a:p>
            <a:r>
              <a:rPr lang="en-US" sz="1200" dirty="0"/>
              <a:t> JAVA- platform independent</a:t>
            </a:r>
          </a:p>
          <a:p>
            <a:r>
              <a:rPr lang="en-US" sz="1200" dirty="0"/>
              <a:t> IDE- Integrated development environment</a:t>
            </a:r>
          </a:p>
          <a:p>
            <a:r>
              <a:rPr lang="en-US" sz="1200" dirty="0"/>
              <a:t> SRS- Software Requirement Specification</a:t>
            </a:r>
          </a:p>
          <a:p>
            <a:r>
              <a:rPr lang="en-US" sz="1200" dirty="0"/>
              <a:t>GUI- Graphical User Interface</a:t>
            </a:r>
          </a:p>
          <a:p>
            <a:r>
              <a:rPr lang="en-US" sz="1200" dirty="0" err="1"/>
              <a:t>Stackholder</a:t>
            </a:r>
            <a:r>
              <a:rPr lang="en-US" sz="1200" dirty="0"/>
              <a:t>- The person who will participate in system</a:t>
            </a:r>
          </a:p>
          <a:p>
            <a:r>
              <a:rPr lang="en-US" sz="1200" dirty="0" err="1"/>
              <a:t>Eg</a:t>
            </a:r>
            <a:r>
              <a:rPr lang="en-US" sz="1200" dirty="0"/>
              <a:t>. Customer, Administrator, Visitor </a:t>
            </a:r>
            <a:r>
              <a:rPr lang="en-US" sz="1200" dirty="0" err="1"/>
              <a:t>etc</a:t>
            </a:r>
            <a:endParaRPr lang="en-US" sz="1200" dirty="0"/>
          </a:p>
          <a:p>
            <a:endParaRPr lang="en-US" sz="1200" dirty="0"/>
          </a:p>
          <a:p>
            <a:r>
              <a:rPr lang="en-US" sz="1200" dirty="0"/>
              <a:t>3.Overall description</a:t>
            </a:r>
          </a:p>
          <a:p>
            <a:endParaRPr lang="en-US" sz="1200" dirty="0"/>
          </a:p>
          <a:p>
            <a:r>
              <a:rPr lang="en-US" sz="1200" dirty="0"/>
              <a:t>An inventory management system (or inventory system) is the process by which you track your goods throughout your entire supply chain, from purchasing to production to end sales. It governs how you approach inventory management for your </a:t>
            </a:r>
            <a:r>
              <a:rPr lang="en-US" sz="1200" dirty="0" err="1"/>
              <a:t>business.Each</a:t>
            </a:r>
            <a:r>
              <a:rPr lang="en-US" sz="1200" dirty="0"/>
              <a:t> company will manage stock in their own unique way, depending on the nature and size of their business.</a:t>
            </a:r>
          </a:p>
          <a:p>
            <a:r>
              <a:rPr lang="en-US" sz="1200" dirty="0"/>
              <a:t>The system will also have some functionality as follows:    </a:t>
            </a:r>
          </a:p>
          <a:p>
            <a:endParaRPr lang="en-US" sz="1200" dirty="0"/>
          </a:p>
          <a:p>
            <a:r>
              <a:rPr lang="en-US" sz="1200" dirty="0"/>
              <a:t>  Order Stock: this functionality allows user to order the particular stock.   </a:t>
            </a:r>
          </a:p>
          <a:p>
            <a:endParaRPr lang="en-US" sz="1200" dirty="0"/>
          </a:p>
          <a:p>
            <a:r>
              <a:rPr lang="en-US" sz="1200" dirty="0"/>
              <a:t>  Verifies Stock: this functionality allows user to verify the particular stock. </a:t>
            </a:r>
          </a:p>
          <a:p>
            <a:endParaRPr lang="en-US" sz="1200" dirty="0"/>
          </a:p>
          <a:p>
            <a:r>
              <a:rPr lang="en-US" sz="1200" dirty="0"/>
              <a:t>  Request Stock: this functionality allows user to request for the particular stock.</a:t>
            </a:r>
          </a:p>
        </p:txBody>
      </p:sp>
      <p:sp>
        <p:nvSpPr>
          <p:cNvPr id="11" name="Text Placeholder 2">
            <a:extLst>
              <a:ext uri="{FF2B5EF4-FFF2-40B4-BE49-F238E27FC236}">
                <a16:creationId xmlns:a16="http://schemas.microsoft.com/office/drawing/2014/main" id="{116B08D3-3ED7-95ED-FA70-707C714483F3}"/>
              </a:ext>
            </a:extLst>
          </p:cNvPr>
          <p:cNvSpPr txBox="1">
            <a:spLocks/>
          </p:cNvSpPr>
          <p:nvPr/>
        </p:nvSpPr>
        <p:spPr>
          <a:xfrm>
            <a:off x="489450" y="127194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b="0" dirty="0">
              <a:solidFill>
                <a:schemeClr val="tx1"/>
              </a:solidFill>
            </a:endParaRPr>
          </a:p>
        </p:txBody>
      </p:sp>
    </p:spTree>
    <p:extLst>
      <p:ext uri="{BB962C8B-B14F-4D97-AF65-F5344CB8AC3E}">
        <p14:creationId xmlns:p14="http://schemas.microsoft.com/office/powerpoint/2010/main" val="245447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0A3DE1D-BDC2-47EC-368C-355C51ECB5B6}"/>
              </a:ext>
            </a:extLst>
          </p:cNvPr>
          <p:cNvSpPr>
            <a:spLocks noGrp="1"/>
          </p:cNvSpPr>
          <p:nvPr>
            <p:ph type="body" sz="quarter" idx="4294967295"/>
          </p:nvPr>
        </p:nvSpPr>
        <p:spPr>
          <a:xfrm>
            <a:off x="481869" y="506989"/>
            <a:ext cx="6891946" cy="4475716"/>
          </a:xfrm>
          <a:prstGeom prst="rect">
            <a:avLst/>
          </a:prstGeom>
        </p:spPr>
        <p:txBody>
          <a:bodyPr/>
          <a:lstStyle/>
          <a:p>
            <a:r>
              <a:rPr lang="en-US" sz="1200" dirty="0"/>
              <a:t> 3.1 Software requirement </a:t>
            </a:r>
          </a:p>
          <a:p>
            <a:r>
              <a:rPr lang="en-US" sz="1200" dirty="0"/>
              <a:t>  Front End - Java </a:t>
            </a:r>
          </a:p>
          <a:p>
            <a:r>
              <a:rPr lang="en-US" sz="1200" dirty="0"/>
              <a:t>  Back End – </a:t>
            </a:r>
            <a:r>
              <a:rPr lang="en-US" sz="1200" dirty="0" err="1"/>
              <a:t>MongoBD</a:t>
            </a:r>
            <a:endParaRPr lang="en-US" sz="1200" dirty="0"/>
          </a:p>
          <a:p>
            <a:r>
              <a:rPr lang="en-US" sz="1200" dirty="0"/>
              <a:t> 3.2 Hardware requirement </a:t>
            </a:r>
          </a:p>
          <a:p>
            <a:r>
              <a:rPr lang="en-US" sz="1200" dirty="0"/>
              <a:t>  Dual Core 2nd generation</a:t>
            </a:r>
          </a:p>
          <a:p>
            <a:r>
              <a:rPr lang="en-US" sz="1200" dirty="0"/>
              <a:t>  Windows 7/8/8.1/10 </a:t>
            </a:r>
          </a:p>
          <a:p>
            <a:r>
              <a:rPr lang="en-US" sz="1200" dirty="0"/>
              <a:t>3.3 Product perspective</a:t>
            </a:r>
          </a:p>
          <a:p>
            <a:r>
              <a:rPr lang="en-US" sz="1200" dirty="0"/>
              <a:t> This stock Inventory application is aimed at a person who runs a shop of any scale, who wants to manage his stocks , sales, profit-loss ratio, what needs to be refilled, billing and any related stuff that facilities the goods and services of his </a:t>
            </a:r>
            <a:r>
              <a:rPr lang="en-US" sz="1200" dirty="0" err="1"/>
              <a:t>buisness</a:t>
            </a:r>
            <a:r>
              <a:rPr lang="en-US" sz="1200" dirty="0"/>
              <a:t>.</a:t>
            </a:r>
          </a:p>
          <a:p>
            <a:r>
              <a:rPr lang="en-US" sz="1200" dirty="0"/>
              <a:t>4.Requirement </a:t>
            </a:r>
          </a:p>
          <a:p>
            <a:r>
              <a:rPr lang="en-US" sz="1200" dirty="0"/>
              <a:t> 4.1 Functional requirement </a:t>
            </a:r>
          </a:p>
          <a:p>
            <a:r>
              <a:rPr lang="en-US" sz="1200" dirty="0"/>
              <a:t> This section provides requirement overview of the</a:t>
            </a:r>
          </a:p>
          <a:p>
            <a:r>
              <a:rPr lang="en-US" sz="1200" dirty="0"/>
              <a:t>system.</a:t>
            </a:r>
          </a:p>
          <a:p>
            <a:r>
              <a:rPr lang="en-US" sz="1200" dirty="0"/>
              <a:t> Various functional modules that can be implemented by</a:t>
            </a:r>
          </a:p>
          <a:p>
            <a:r>
              <a:rPr lang="en-US" sz="1200" dirty="0"/>
              <a:t>the system will be :</a:t>
            </a:r>
          </a:p>
          <a:p>
            <a:r>
              <a:rPr lang="en-US" sz="1200" dirty="0"/>
              <a:t> 4.1.1 Registration as a Shopkeeper</a:t>
            </a:r>
          </a:p>
          <a:p>
            <a:r>
              <a:rPr lang="en-US" sz="1200" dirty="0"/>
              <a:t> 4.1.2 Select the type of business</a:t>
            </a:r>
          </a:p>
          <a:p>
            <a:r>
              <a:rPr lang="en-US" sz="1200" dirty="0"/>
              <a:t> 4.1.3 Give the details of goods selling</a:t>
            </a:r>
          </a:p>
          <a:p>
            <a:r>
              <a:rPr lang="en-US" sz="1200" dirty="0"/>
              <a:t> 4.1.4 Update the prices of each product</a:t>
            </a:r>
          </a:p>
          <a:p>
            <a:endParaRPr lang="en-US" sz="1200" dirty="0"/>
          </a:p>
          <a:p>
            <a:endParaRPr lang="en-US" sz="1200" dirty="0"/>
          </a:p>
        </p:txBody>
      </p:sp>
      <p:sp>
        <p:nvSpPr>
          <p:cNvPr id="11" name="Text Placeholder 2">
            <a:extLst>
              <a:ext uri="{FF2B5EF4-FFF2-40B4-BE49-F238E27FC236}">
                <a16:creationId xmlns:a16="http://schemas.microsoft.com/office/drawing/2014/main" id="{116B08D3-3ED7-95ED-FA70-707C714483F3}"/>
              </a:ext>
            </a:extLst>
          </p:cNvPr>
          <p:cNvSpPr txBox="1">
            <a:spLocks/>
          </p:cNvSpPr>
          <p:nvPr/>
        </p:nvSpPr>
        <p:spPr>
          <a:xfrm>
            <a:off x="489450" y="127194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b="0" dirty="0">
              <a:solidFill>
                <a:schemeClr val="tx1"/>
              </a:solidFill>
            </a:endParaRPr>
          </a:p>
        </p:txBody>
      </p:sp>
    </p:spTree>
    <p:extLst>
      <p:ext uri="{BB962C8B-B14F-4D97-AF65-F5344CB8AC3E}">
        <p14:creationId xmlns:p14="http://schemas.microsoft.com/office/powerpoint/2010/main" val="717069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0A3DE1D-BDC2-47EC-368C-355C51ECB5B6}"/>
              </a:ext>
            </a:extLst>
          </p:cNvPr>
          <p:cNvSpPr>
            <a:spLocks noGrp="1"/>
          </p:cNvSpPr>
          <p:nvPr>
            <p:ph type="body" sz="quarter" idx="4294967295"/>
          </p:nvPr>
        </p:nvSpPr>
        <p:spPr>
          <a:xfrm>
            <a:off x="481869" y="506989"/>
            <a:ext cx="6891946" cy="4475716"/>
          </a:xfrm>
          <a:prstGeom prst="rect">
            <a:avLst/>
          </a:prstGeom>
        </p:spPr>
        <p:txBody>
          <a:bodyPr/>
          <a:lstStyle/>
          <a:p>
            <a:r>
              <a:rPr lang="en-US" sz="1200" dirty="0"/>
              <a:t>4.2 Non functional requirement:</a:t>
            </a:r>
          </a:p>
          <a:p>
            <a:r>
              <a:rPr lang="en-US" sz="1200" dirty="0"/>
              <a:t>   4.2.1 Scalability</a:t>
            </a:r>
          </a:p>
          <a:p>
            <a:r>
              <a:rPr lang="en-US" sz="1200" dirty="0"/>
              <a:t>   4.2.2 Reliability</a:t>
            </a:r>
          </a:p>
          <a:p>
            <a:r>
              <a:rPr lang="en-US" sz="1200" dirty="0"/>
              <a:t>   4.2.3 Security</a:t>
            </a:r>
          </a:p>
          <a:p>
            <a:r>
              <a:rPr lang="en-US" sz="1200" dirty="0"/>
              <a:t>   4.2.4 Simple to use</a:t>
            </a:r>
          </a:p>
          <a:p>
            <a:r>
              <a:rPr lang="en-US" sz="1200" dirty="0"/>
              <a:t>   4.2.5 Better GUI</a:t>
            </a:r>
          </a:p>
          <a:p>
            <a:endParaRPr lang="en-US" sz="1200" dirty="0"/>
          </a:p>
          <a:p>
            <a:r>
              <a:rPr lang="en-US" sz="1200" dirty="0"/>
              <a:t>4.3 Performance requirement</a:t>
            </a:r>
          </a:p>
          <a:p>
            <a:r>
              <a:rPr lang="en-US" sz="1200" dirty="0"/>
              <a:t>  </a:t>
            </a:r>
          </a:p>
          <a:p>
            <a:r>
              <a:rPr lang="en-US" sz="1200" dirty="0"/>
              <a:t>This software is intended to store the details of all the products available in the shop , and to maintain the availability of goods in their business. This buy and sell details must be computed automatically for every billing made by the customers.</a:t>
            </a:r>
          </a:p>
          <a:p>
            <a:endParaRPr lang="en-US" sz="1200" dirty="0"/>
          </a:p>
          <a:p>
            <a:r>
              <a:rPr lang="en-US" sz="1200" dirty="0"/>
              <a:t>5.Appendix </a:t>
            </a:r>
          </a:p>
          <a:p>
            <a:r>
              <a:rPr lang="en-US" sz="1200" dirty="0"/>
              <a:t>User - Registers and Logs In as User</a:t>
            </a:r>
          </a:p>
          <a:p>
            <a:r>
              <a:rPr lang="en-US" sz="1200" dirty="0"/>
              <a:t>Client - Manages the shop goods</a:t>
            </a:r>
          </a:p>
          <a:p>
            <a:r>
              <a:rPr lang="en-US" sz="1200" dirty="0"/>
              <a:t>Server - Calculate the Goods based on billing.</a:t>
            </a:r>
          </a:p>
        </p:txBody>
      </p:sp>
      <p:sp>
        <p:nvSpPr>
          <p:cNvPr id="11" name="Text Placeholder 2">
            <a:extLst>
              <a:ext uri="{FF2B5EF4-FFF2-40B4-BE49-F238E27FC236}">
                <a16:creationId xmlns:a16="http://schemas.microsoft.com/office/drawing/2014/main" id="{116B08D3-3ED7-95ED-FA70-707C714483F3}"/>
              </a:ext>
            </a:extLst>
          </p:cNvPr>
          <p:cNvSpPr txBox="1">
            <a:spLocks/>
          </p:cNvSpPr>
          <p:nvPr/>
        </p:nvSpPr>
        <p:spPr>
          <a:xfrm>
            <a:off x="489450" y="127194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b="0" dirty="0">
              <a:solidFill>
                <a:schemeClr val="tx1"/>
              </a:solidFill>
            </a:endParaRPr>
          </a:p>
        </p:txBody>
      </p:sp>
    </p:spTree>
    <p:extLst>
      <p:ext uri="{BB962C8B-B14F-4D97-AF65-F5344CB8AC3E}">
        <p14:creationId xmlns:p14="http://schemas.microsoft.com/office/powerpoint/2010/main" val="1757759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a:xfrm>
            <a:off x="4079630" y="1996884"/>
            <a:ext cx="2722324" cy="449263"/>
          </a:xfrm>
        </p:spPr>
        <p:txBody>
          <a:bodyPr>
            <a:normAutofit fontScale="62500" lnSpcReduction="20000"/>
          </a:bodyPr>
          <a:lstStyle/>
          <a:p>
            <a:pPr algn="l"/>
            <a:r>
              <a:rPr lang="en-US" dirty="0">
                <a:solidFill>
                  <a:schemeClr val="bg2">
                    <a:lumMod val="60000"/>
                    <a:lumOff val="40000"/>
                  </a:schemeClr>
                </a:solidFill>
              </a:rPr>
              <a:t> https://github.com/Gayathripriya-PS/gayathripriya-PS-nm_fullstack.git</a:t>
            </a:r>
            <a:endParaRPr lang="en-US" u="sng" dirty="0">
              <a:solidFill>
                <a:schemeClr val="bg2">
                  <a:lumMod val="60000"/>
                  <a:lumOff val="40000"/>
                </a:schemeClr>
              </a:solidFill>
            </a:endParaRPr>
          </a:p>
        </p:txBody>
      </p:sp>
    </p:spTree>
    <p:extLst>
      <p:ext uri="{BB962C8B-B14F-4D97-AF65-F5344CB8AC3E}">
        <p14:creationId xmlns:p14="http://schemas.microsoft.com/office/powerpoint/2010/main" val="2960256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647</Words>
  <Application>Microsoft Office PowerPoint</Application>
  <PresentationFormat>On-screen Show (16:9)</PresentationFormat>
  <Paragraphs>98</Paragraphs>
  <Slides>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EB Garamond</vt:lpstr>
      <vt:lpstr>Arial Narrow</vt:lpstr>
      <vt:lpstr>Arial</vt:lpstr>
      <vt:lpstr>Public Sans</vt:lpstr>
      <vt:lpstr>Arial</vt:lpstr>
      <vt:lpstr>Noto Sans Symbols</vt:lpstr>
      <vt:lpstr>EB Garamond Medium</vt:lpstr>
      <vt:lpstr>Calibri</vt:lpstr>
      <vt:lpstr>Simple Light</vt:lpstr>
      <vt:lpstr>PowerPoint Presentation</vt:lpstr>
      <vt:lpstr>Your Project Name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SURYA PS</cp:lastModifiedBy>
  <cp:revision>13</cp:revision>
  <dcterms:created xsi:type="dcterms:W3CDTF">2020-08-13T11:21:46Z</dcterms:created>
  <dcterms:modified xsi:type="dcterms:W3CDTF">2023-03-31T06:04:05Z</dcterms:modified>
</cp:coreProperties>
</file>